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67" r:id="rId1"/>
    <p:sldMasterId id="2147485084" r:id="rId2"/>
  </p:sldMasterIdLst>
  <p:notesMasterIdLst>
    <p:notesMasterId r:id="rId4"/>
  </p:notesMasterIdLst>
  <p:handoutMasterIdLst>
    <p:handoutMasterId r:id="rId5"/>
  </p:handoutMasterIdLst>
  <p:sldIdLst>
    <p:sldId id="479" r:id="rId3"/>
  </p:sldIdLst>
  <p:sldSz cx="9144000" cy="6858000" type="screen4x3"/>
  <p:notesSz cx="6888163" cy="100203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eda7889aa6b4c59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EBB7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814" autoAdjust="0"/>
    <p:restoredTop sz="94038" autoAdjust="0"/>
  </p:normalViewPr>
  <p:slideViewPr>
    <p:cSldViewPr>
      <p:cViewPr varScale="1">
        <p:scale>
          <a:sx n="106" d="100"/>
          <a:sy n="106" d="100"/>
        </p:scale>
        <p:origin x="126" y="282"/>
      </p:cViewPr>
      <p:guideLst>
        <p:guide orient="horz" pos="13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openxmlformats.org/officeDocument/2006/relationships/customXml" Target="../customXml/item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5353" cy="500935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901204" y="1"/>
            <a:ext cx="2985353" cy="500935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76788C41-504B-4A57-BBCB-E225F56C2435}" type="datetimeFigureOut">
              <a:rPr lang="ja-JP" altLang="en-US"/>
              <a:pPr>
                <a:defRPr/>
              </a:pPr>
              <a:t>2024/2/29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2" y="9517767"/>
            <a:ext cx="2985353" cy="50093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901204" y="9517767"/>
            <a:ext cx="2985353" cy="50093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08AE00B-F467-4F9B-BB3D-4B6B5ECD1E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80373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85353" cy="500935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204" y="1"/>
            <a:ext cx="2985353" cy="500935"/>
          </a:xfrm>
          <a:prstGeom prst="rect">
            <a:avLst/>
          </a:prstGeom>
        </p:spPr>
        <p:txBody>
          <a:bodyPr vert="horz" lIns="93097" tIns="46549" rIns="93097" bIns="46549" rtlCol="0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CD86364-DE41-46AD-BD65-925F96289854}" type="datetimeFigureOut">
              <a:rPr lang="ja-JP" altLang="en-US"/>
              <a:pPr>
                <a:defRPr/>
              </a:pPr>
              <a:t>2024/2/29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97" tIns="46549" rIns="93097" bIns="4654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693" y="4759687"/>
            <a:ext cx="5512780" cy="4510015"/>
          </a:xfrm>
          <a:prstGeom prst="rect">
            <a:avLst/>
          </a:prstGeom>
        </p:spPr>
        <p:txBody>
          <a:bodyPr vert="horz" lIns="93097" tIns="46549" rIns="93097" bIns="46549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517767"/>
            <a:ext cx="2985353" cy="50093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l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204" y="9517767"/>
            <a:ext cx="2985353" cy="500934"/>
          </a:xfrm>
          <a:prstGeom prst="rect">
            <a:avLst/>
          </a:prstGeom>
        </p:spPr>
        <p:txBody>
          <a:bodyPr vert="horz" lIns="93097" tIns="46549" rIns="93097" bIns="46549" rtlCol="0" anchor="b"/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FF53B011-7E4A-4705-BCCF-E9B1F644F34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2733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9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12" y="3886202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8CC06-0B1B-4CB4-863B-147F4220C2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8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09104-24B7-4C52-9321-0EA840EC5A0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28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6" y="274665"/>
            <a:ext cx="2227263" cy="5851524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8" y="274665"/>
            <a:ext cx="6530976" cy="5851524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31A75-51FE-41DF-A124-384334C7DA2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687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73443-77A9-45B8-A790-6F96A7C5E2EA}" type="datetime1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B7E9-A79B-4C4B-8259-E61BC219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9150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5358A-1E79-4252-9909-71DF4964B995}" type="datetime1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/>
          <a:lstStyle>
            <a:lvl1pPr>
              <a:defRPr>
                <a:latin typeface="Century" pitchFamily="18" charset="0"/>
              </a:defRPr>
            </a:lvl1pPr>
          </a:lstStyle>
          <a:p>
            <a:fld id="{8AA8B7E9-A79B-4C4B-8259-E61BC219F369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8733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19553-F0BA-4950-AA52-39B292E074D1}" type="datetime1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B7E9-A79B-4C4B-8259-E61BC219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1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C2D4-D48F-4602-A959-C0FFF48CB233}" type="datetime1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B7E9-A79B-4C4B-8259-E61BC219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4555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80559-4B77-46C7-8A50-AF49BBDA7D1F}" type="datetime1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B7E9-A79B-4C4B-8259-E61BC219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22862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2BAB8-C97A-428B-B9B3-727AB6084F76}" type="datetime1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B7E9-A79B-4C4B-8259-E61BC219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265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FBBD-8CE5-46CF-80AD-94280DED3598}" type="datetime1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B7E9-A79B-4C4B-8259-E61BC219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820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A1D59-30CA-4082-BA06-CE7887F34167}" type="datetime1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B7E9-A79B-4C4B-8259-E61BC219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069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960DC-C5D0-4EBD-B05F-2785AE3A8D1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5" y="6465290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5896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F56A3-D61B-4304-B069-AD692418735E}" type="datetime1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B7E9-A79B-4C4B-8259-E61BC219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82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4A363-BFCE-476E-9C50-3F1C976FD80E}" type="datetime1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B7E9-A79B-4C4B-8259-E61BC219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90161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EA4DC-7E7B-47D2-A41E-7F4DF47EF099}" type="datetime1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8B7E9-A79B-4C4B-8259-E61BC219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451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7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0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6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1B8A-D271-4358-A949-8DCF81D5395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6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31"/>
            <a:ext cx="43783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57" y="1600231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FEA54-8C9F-42D2-86C9-A8B9BC7DBB7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01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1" y="1535115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41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5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151CF-7FE7-4172-86D0-F14624BB2FA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9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59B6E-4D9C-4D02-91D5-4F7AD24898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236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E8CEE-78DA-4C40-999C-8C5278E56DB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03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5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5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45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6FAD-B1F0-4415-9B4D-C0BC1884646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189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2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801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78" indent="0">
              <a:buNone/>
              <a:defRPr sz="2800"/>
            </a:lvl2pPr>
            <a:lvl3pPr marL="913157" indent="0">
              <a:buNone/>
              <a:defRPr sz="2400"/>
            </a:lvl3pPr>
            <a:lvl4pPr marL="1369735" indent="0">
              <a:buNone/>
              <a:defRPr sz="2000"/>
            </a:lvl4pPr>
            <a:lvl5pPr marL="1826312" indent="0">
              <a:buNone/>
              <a:defRPr sz="2000"/>
            </a:lvl5pPr>
            <a:lvl6pPr marL="2282890" indent="0">
              <a:buNone/>
              <a:defRPr sz="2000"/>
            </a:lvl6pPr>
            <a:lvl7pPr marL="2739469" indent="0">
              <a:buNone/>
              <a:defRPr sz="2000"/>
            </a:lvl7pPr>
            <a:lvl8pPr marL="3196048" indent="0">
              <a:buNone/>
              <a:defRPr sz="2000"/>
            </a:lvl8pPr>
            <a:lvl9pPr marL="3652625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DF0F-EE8D-48C8-BCD0-31F0BDDD2E7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87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6" y="1600231"/>
            <a:ext cx="8229599" cy="4525963"/>
          </a:xfrm>
          <a:prstGeom prst="rect">
            <a:avLst/>
          </a:prstGeom>
        </p:spPr>
        <p:txBody>
          <a:bodyPr vert="horz" lIns="91315" tIns="45658" rIns="91315" bIns="45658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421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fld id="{B6FA8322-4BC3-4340-9CE1-F091BCDEF3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2024/2/29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421"/>
            <a:ext cx="2895600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73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913157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defTabSz="913157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49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68" r:id="rId1"/>
    <p:sldLayoutId id="2147484869" r:id="rId2"/>
    <p:sldLayoutId id="2147484870" r:id="rId3"/>
    <p:sldLayoutId id="2147484871" r:id="rId4"/>
    <p:sldLayoutId id="2147484872" r:id="rId5"/>
    <p:sldLayoutId id="2147484873" r:id="rId6"/>
    <p:sldLayoutId id="2147484874" r:id="rId7"/>
    <p:sldLayoutId id="2147484875" r:id="rId8"/>
    <p:sldLayoutId id="2147484876" r:id="rId9"/>
    <p:sldLayoutId id="2147484877" r:id="rId10"/>
    <p:sldLayoutId id="2147484878" r:id="rId11"/>
  </p:sldLayoutIdLst>
  <p:hf hdr="0" ftr="0" dt="0"/>
  <p:txStyles>
    <p:titleStyle>
      <a:lvl1pPr algn="ctr" defTabSz="9131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34" indent="-342434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39" indent="-285362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46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23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602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80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758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337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4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7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57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3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12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9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69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4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2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3D6E8-F0BB-45BC-AB18-15DD346CEC40}" type="datetime1">
              <a:rPr kumimoji="1" lang="ja-JP" altLang="en-US" smtClean="0"/>
              <a:t>2024/2/29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8B7E9-A79B-4C4B-8259-E61BC219F3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773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5" r:id="rId1"/>
    <p:sldLayoutId id="2147485086" r:id="rId2"/>
    <p:sldLayoutId id="2147485087" r:id="rId3"/>
    <p:sldLayoutId id="2147485088" r:id="rId4"/>
    <p:sldLayoutId id="2147485089" r:id="rId5"/>
    <p:sldLayoutId id="2147485090" r:id="rId6"/>
    <p:sldLayoutId id="2147485091" r:id="rId7"/>
    <p:sldLayoutId id="2147485092" r:id="rId8"/>
    <p:sldLayoutId id="2147485093" r:id="rId9"/>
    <p:sldLayoutId id="2147485094" r:id="rId10"/>
    <p:sldLayoutId id="21474850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スライド番号プレースホルダー 3">
            <a:extLst>
              <a:ext uri="{FF2B5EF4-FFF2-40B4-BE49-F238E27FC236}">
                <a16:creationId xmlns:a16="http://schemas.microsoft.com/office/drawing/2014/main" id="{AFF962AB-8D7A-4A89-ABEC-3A2E692B5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46912" y="6520259"/>
            <a:ext cx="2133600" cy="365125"/>
          </a:xfr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A8B7E9-A79B-4C4B-8259-E61BC219F369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" pitchFamily="18" charset="0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" pitchFamily="18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D7779ACD-1042-2837-721E-CC916A9E2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80724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Palatino Linotype" panose="02040502050505030304" pitchFamily="18" charset="0"/>
                <a:ea typeface="Yu Gothic UI" panose="020B0500000000000000" pitchFamily="50" charset="-128"/>
                <a:cs typeface="Meiryo UI" panose="020B0604030504040204" pitchFamily="50" charset="-128"/>
              </a:rPr>
              <a:t>【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Palatino Linotype" panose="02040502050505030304" pitchFamily="18" charset="0"/>
                <a:ea typeface="Yu Gothic UI" panose="020B0500000000000000" pitchFamily="50" charset="-128"/>
                <a:cs typeface="Meiryo UI" panose="020B0604030504040204" pitchFamily="50" charset="-128"/>
              </a:rPr>
              <a:t>演習</a:t>
            </a:r>
            <a:r>
              <a:rPr kumimoji="1" lang="en-US" altLang="ja-JP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Palatino Linotype" panose="02040502050505030304" pitchFamily="18" charset="0"/>
                <a:ea typeface="Yu Gothic UI" panose="020B0500000000000000" pitchFamily="50" charset="-128"/>
                <a:cs typeface="Meiryo UI" panose="020B0604030504040204" pitchFamily="50" charset="-128"/>
              </a:rPr>
              <a:t>1】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Palatino Linotype" panose="02040502050505030304" pitchFamily="18" charset="0"/>
                <a:ea typeface="Yu Gothic UI" panose="020B0500000000000000" pitchFamily="50" charset="-128"/>
                <a:cs typeface="Meiryo UI" panose="020B0604030504040204" pitchFamily="50" charset="-128"/>
              </a:rPr>
              <a:t>事例から、原因と</a:t>
            </a:r>
            <a:r>
              <a:rPr lang="ja-JP" altLang="en-US" sz="2200" b="1" dirty="0">
                <a:solidFill>
                  <a:srgbClr val="FFFF0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Meiryo UI" panose="020B0604030504040204" pitchFamily="50" charset="-128"/>
              </a:rPr>
              <a:t>地域課題、そして</a:t>
            </a: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Palatino Linotype" panose="02040502050505030304" pitchFamily="18" charset="0"/>
                <a:ea typeface="Yu Gothic UI" panose="020B0500000000000000" pitchFamily="50" charset="-128"/>
                <a:cs typeface="Meiryo UI" panose="020B0604030504040204" pitchFamily="50" charset="-128"/>
              </a:rPr>
              <a:t>対策を考えてみよう</a:t>
            </a:r>
            <a:r>
              <a:rPr lang="ja-JP" altLang="en-US" sz="2200" b="1" dirty="0">
                <a:solidFill>
                  <a:srgbClr val="FFFF00"/>
                </a:solidFill>
                <a:latin typeface="Palatino Linotype" panose="02040502050505030304" pitchFamily="18" charset="0"/>
                <a:ea typeface="Yu Gothic UI" panose="020B0500000000000000" pitchFamily="50" charset="-128"/>
                <a:cs typeface="Meiryo UI" panose="020B0604030504040204" pitchFamily="50" charset="-128"/>
              </a:rPr>
              <a:t>。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Yu Gothic UI" panose="020B05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00445C-B8DB-FE3B-212B-E914084E245A}"/>
              </a:ext>
            </a:extLst>
          </p:cNvPr>
          <p:cNvSpPr/>
          <p:nvPr/>
        </p:nvSpPr>
        <p:spPr>
          <a:xfrm>
            <a:off x="21704" y="4767752"/>
            <a:ext cx="8973265" cy="5807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30238" indent="-534988">
              <a:lnSpc>
                <a:spcPts val="2200"/>
              </a:lnSpc>
              <a:spcBef>
                <a:spcPts val="0"/>
              </a:spcBef>
            </a:pPr>
            <a:r>
              <a:rPr lang="en-US" altLang="ja-JP" sz="1600" b="1" dirty="0">
                <a:solidFill>
                  <a:srgbClr val="00206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【</a:t>
            </a:r>
            <a:r>
              <a:rPr lang="ja-JP" altLang="en-US" sz="1600" b="1" dirty="0">
                <a:solidFill>
                  <a:srgbClr val="00206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問</a:t>
            </a:r>
            <a:r>
              <a:rPr lang="en-US" altLang="ja-JP" sz="1600" b="1" dirty="0">
                <a:solidFill>
                  <a:srgbClr val="00206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3】</a:t>
            </a:r>
            <a:r>
              <a:rPr lang="ja-JP" altLang="en-US" sz="1600" b="1" dirty="0">
                <a:solidFill>
                  <a:srgbClr val="00206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問</a:t>
            </a:r>
            <a:r>
              <a:rPr lang="en-US" altLang="ja-JP" sz="1600" b="1" dirty="0">
                <a:solidFill>
                  <a:srgbClr val="00206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2</a:t>
            </a:r>
            <a:r>
              <a:rPr lang="ja-JP" altLang="en-US" sz="1600" b="1" dirty="0">
                <a:solidFill>
                  <a:srgbClr val="00206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で挙げた「解決すべきこと</a:t>
            </a:r>
            <a:r>
              <a:rPr lang="en-US" altLang="ja-JP" sz="1600" b="1" dirty="0">
                <a:solidFill>
                  <a:srgbClr val="00206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1</a:t>
            </a:r>
            <a:r>
              <a:rPr lang="ja-JP" altLang="en-US" sz="1600" b="1" dirty="0">
                <a:solidFill>
                  <a:srgbClr val="002060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」を解決するためにはどうしたらよいでしょうか？ </a:t>
            </a:r>
            <a:r>
              <a:rPr lang="ja-JP" altLang="en-US" sz="1600" b="1" dirty="0">
                <a:solidFill>
                  <a:srgbClr val="002060"/>
                </a:solidFill>
                <a:effectLst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rPr>
              <a:t>いろんなアイディアを出してみてください。</a:t>
            </a:r>
            <a:endParaRPr lang="en-US" altLang="ja-JP" sz="1600" dirty="0">
              <a:solidFill>
                <a:srgbClr val="002060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A54B84ED-D1A7-E1A5-2625-C9B50F031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046664"/>
              </p:ext>
            </p:extLst>
          </p:nvPr>
        </p:nvGraphicFramePr>
        <p:xfrm>
          <a:off x="208152" y="663758"/>
          <a:ext cx="8727696" cy="10620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727696">
                  <a:extLst>
                    <a:ext uri="{9D8B030D-6E8A-4147-A177-3AD203B41FA5}">
                      <a16:colId xmlns:a16="http://schemas.microsoft.com/office/drawing/2014/main" val="2403722368"/>
                    </a:ext>
                  </a:extLst>
                </a:gridCol>
              </a:tblGrid>
              <a:tr h="983918">
                <a:tc>
                  <a:txBody>
                    <a:bodyPr/>
                    <a:lstStyle/>
                    <a:p>
                      <a:pPr marL="466090" marR="15240" indent="-449580" algn="l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rgbClr val="00206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＜</a:t>
                      </a:r>
                      <a:r>
                        <a:rPr lang="ja-JP" altLang="en-US" sz="1600" kern="100" dirty="0">
                          <a:solidFill>
                            <a:srgbClr val="00206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設定</a:t>
                      </a:r>
                      <a:r>
                        <a:rPr lang="ja-JP" sz="1600" kern="100" dirty="0">
                          <a:solidFill>
                            <a:srgbClr val="002060"/>
                          </a:solidFill>
                          <a:effectLst/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＞</a:t>
                      </a:r>
                    </a:p>
                    <a:p>
                      <a:pPr marL="342900" marR="15240" lvl="0" indent="-342900" algn="l">
                        <a:lnSpc>
                          <a:spcPts val="20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kumimoji="1" lang="en-US" altLang="ja-JP" sz="1600" b="1" kern="1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60</a:t>
                      </a:r>
                      <a:r>
                        <a:rPr kumimoji="1" lang="ja-JP" altLang="en-US" sz="1600" b="1" kern="1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代女性のアルツハイマー型認知症の</a:t>
                      </a:r>
                      <a:r>
                        <a:rPr kumimoji="1" lang="en-US" altLang="ja-JP" sz="1600" b="1" kern="1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A</a:t>
                      </a:r>
                      <a:r>
                        <a:rPr kumimoji="1" lang="ja-JP" altLang="en-US" sz="1600" b="1" kern="1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さん。</a:t>
                      </a:r>
                      <a:r>
                        <a:rPr kumimoji="1" lang="en-US" altLang="ja-JP" sz="1600" b="1" kern="12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A</a:t>
                      </a:r>
                      <a:r>
                        <a:rPr kumimoji="1" lang="ja-JP" altLang="en-US" sz="1600" b="1" kern="12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さんは以前から買い物が好きで、自宅近くのスーパー</a:t>
                      </a:r>
                      <a:r>
                        <a:rPr kumimoji="1" lang="en-US" altLang="ja-JP" sz="1600" b="1" kern="12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(300</a:t>
                      </a:r>
                      <a:r>
                        <a:rPr kumimoji="1" lang="ja-JP" altLang="en-US" sz="1600" b="1" kern="12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ｍ先</a:t>
                      </a:r>
                      <a:r>
                        <a:rPr kumimoji="1" lang="en-US" altLang="ja-JP" sz="1600" b="1" kern="12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)</a:t>
                      </a:r>
                      <a:r>
                        <a:rPr kumimoji="1" lang="ja-JP" altLang="en-US" sz="1600" b="1" kern="12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に、週</a:t>
                      </a:r>
                      <a:r>
                        <a:rPr kumimoji="1" lang="en-US" altLang="ja-JP" sz="1600" b="1" kern="12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3</a:t>
                      </a:r>
                      <a:r>
                        <a:rPr kumimoji="1" lang="ja-JP" altLang="en-US" sz="1600" b="1" kern="12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回買い物に行かれていました。ところが、最近は、週に１回程度に減ってきています。</a:t>
                      </a:r>
                      <a:endParaRPr kumimoji="1" lang="en-US" altLang="ja-JP" sz="1600" b="1" kern="1200" dirty="0">
                        <a:solidFill>
                          <a:srgbClr val="0070C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  <a:cs typeface="+mn-cs"/>
                      </a:endParaRPr>
                    </a:p>
                    <a:p>
                      <a:pPr marL="342900" marR="15240" lvl="0" indent="-342900" algn="l">
                        <a:lnSpc>
                          <a:spcPts val="2000"/>
                        </a:lnSpc>
                        <a:spcAft>
                          <a:spcPts val="300"/>
                        </a:spcAft>
                        <a:buFont typeface="Wingdings" panose="05000000000000000000" pitchFamily="2" charset="2"/>
                        <a:buChar char=""/>
                      </a:pPr>
                      <a:r>
                        <a:rPr kumimoji="1" lang="ja-JP" altLang="en-US" sz="1600" b="1" kern="12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担当のあなたは、</a:t>
                      </a:r>
                      <a:r>
                        <a:rPr kumimoji="1" lang="en-US" altLang="ja-JP" sz="1600" b="1" kern="12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A</a:t>
                      </a:r>
                      <a:r>
                        <a:rPr kumimoji="1" lang="ja-JP" altLang="en-US" sz="1600" b="1" kern="1200" dirty="0">
                          <a:solidFill>
                            <a:srgbClr val="0070C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さんが、以前と同じように、週３回買い物に行けるようになればいいなと思っています。</a:t>
                      </a:r>
                      <a:endParaRPr lang="ja-JP" sz="1600" kern="100" dirty="0">
                        <a:solidFill>
                          <a:srgbClr val="0070C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0084490"/>
                  </a:ext>
                </a:extLst>
              </a:tr>
            </a:tbl>
          </a:graphicData>
        </a:graphic>
      </p:graphicFrame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840CBA-E4C1-B103-6E51-400A526DB35F}"/>
              </a:ext>
            </a:extLst>
          </p:cNvPr>
          <p:cNvSpPr/>
          <p:nvPr/>
        </p:nvSpPr>
        <p:spPr>
          <a:xfrm>
            <a:off x="127269" y="618820"/>
            <a:ext cx="8930207" cy="1231525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1F067FF6-234F-44CF-76B7-CB8667EDF0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72595"/>
              </p:ext>
            </p:extLst>
          </p:nvPr>
        </p:nvGraphicFramePr>
        <p:xfrm>
          <a:off x="161582" y="1952529"/>
          <a:ext cx="8930207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30207">
                  <a:extLst>
                    <a:ext uri="{9D8B030D-6E8A-4147-A177-3AD203B41FA5}">
                      <a16:colId xmlns:a16="http://schemas.microsoft.com/office/drawing/2014/main" val="240372236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449263" marR="15240" lvl="0" indent="-449263" algn="l">
                        <a:lnSpc>
                          <a:spcPts val="2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6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6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問</a:t>
                      </a:r>
                      <a:r>
                        <a:rPr kumimoji="1" lang="en-US" altLang="ja-JP" sz="16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1】A</a:t>
                      </a:r>
                      <a:r>
                        <a:rPr kumimoji="1" lang="ja-JP" altLang="en-US" sz="16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さんの買い物に行く頻度が減った原因として何が考えられますか。挙げてみて下さい。</a:t>
                      </a:r>
                      <a:endParaRPr lang="en-US" altLang="ja-JP" sz="1600" u="sng" kern="100" dirty="0">
                        <a:solidFill>
                          <a:srgbClr val="00206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311898"/>
                  </a:ext>
                </a:extLst>
              </a:tr>
            </a:tbl>
          </a:graphicData>
        </a:graphic>
      </p:graphicFrame>
      <p:graphicFrame>
        <p:nvGraphicFramePr>
          <p:cNvPr id="9" name="表 13">
            <a:extLst>
              <a:ext uri="{FF2B5EF4-FFF2-40B4-BE49-F238E27FC236}">
                <a16:creationId xmlns:a16="http://schemas.microsoft.com/office/drawing/2014/main" id="{D23809BE-E2B7-C813-E270-303868556D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493332"/>
              </p:ext>
            </p:extLst>
          </p:nvPr>
        </p:nvGraphicFramePr>
        <p:xfrm>
          <a:off x="220704" y="2370058"/>
          <a:ext cx="8774265" cy="975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943">
                  <a:extLst>
                    <a:ext uri="{9D8B030D-6E8A-4147-A177-3AD203B41FA5}">
                      <a16:colId xmlns:a16="http://schemas.microsoft.com/office/drawing/2014/main" val="1291959832"/>
                    </a:ext>
                  </a:extLst>
                </a:gridCol>
                <a:gridCol w="3551174">
                  <a:extLst>
                    <a:ext uri="{9D8B030D-6E8A-4147-A177-3AD203B41FA5}">
                      <a16:colId xmlns:a16="http://schemas.microsoft.com/office/drawing/2014/main" val="3926974870"/>
                    </a:ext>
                  </a:extLst>
                </a:gridCol>
                <a:gridCol w="781258">
                  <a:extLst>
                    <a:ext uri="{9D8B030D-6E8A-4147-A177-3AD203B41FA5}">
                      <a16:colId xmlns:a16="http://schemas.microsoft.com/office/drawing/2014/main" val="3584812625"/>
                    </a:ext>
                  </a:extLst>
                </a:gridCol>
                <a:gridCol w="3642890">
                  <a:extLst>
                    <a:ext uri="{9D8B030D-6E8A-4147-A177-3AD203B41FA5}">
                      <a16:colId xmlns:a16="http://schemas.microsoft.com/office/drawing/2014/main" val="1677150293"/>
                    </a:ext>
                  </a:extLst>
                </a:gridCol>
              </a:tblGrid>
              <a:tr h="3251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原因</a:t>
                      </a:r>
                      <a:r>
                        <a:rPr kumimoji="1" lang="en-US" altLang="ja-JP" sz="1400" b="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1</a:t>
                      </a:r>
                      <a:endParaRPr kumimoji="1" lang="ja-JP" altLang="en-US" sz="1400" b="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原因</a:t>
                      </a:r>
                      <a:r>
                        <a:rPr kumimoji="1" lang="en-US" altLang="ja-JP" sz="1400" b="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4</a:t>
                      </a:r>
                      <a:endParaRPr kumimoji="1" lang="ja-JP" altLang="en-US" sz="1400" b="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48111"/>
                  </a:ext>
                </a:extLst>
              </a:tr>
              <a:tr h="3251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原因</a:t>
                      </a:r>
                      <a:r>
                        <a:rPr kumimoji="1" lang="en-US" altLang="ja-JP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2</a:t>
                      </a:r>
                      <a:endParaRPr kumimoji="1" lang="ja-JP" altLang="en-US" sz="140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原因</a:t>
                      </a:r>
                      <a:r>
                        <a:rPr kumimoji="1" lang="en-US" altLang="ja-JP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5</a:t>
                      </a:r>
                      <a:endParaRPr kumimoji="1" lang="ja-JP" altLang="en-US" sz="140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88760"/>
                  </a:ext>
                </a:extLst>
              </a:tr>
              <a:tr h="3251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原因</a:t>
                      </a:r>
                      <a:r>
                        <a:rPr kumimoji="1" lang="en-US" altLang="ja-JP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3</a:t>
                      </a:r>
                      <a:endParaRPr kumimoji="1" lang="ja-JP" altLang="en-US" sz="140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原因</a:t>
                      </a:r>
                      <a:r>
                        <a:rPr kumimoji="1" lang="en-US" altLang="ja-JP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6</a:t>
                      </a:r>
                      <a:endParaRPr kumimoji="1" lang="ja-JP" altLang="en-US" sz="140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252235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9C675EBF-08C1-D576-D45F-9D6E4203DD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489269"/>
              </p:ext>
            </p:extLst>
          </p:nvPr>
        </p:nvGraphicFramePr>
        <p:xfrm>
          <a:off x="123864" y="3463889"/>
          <a:ext cx="8993094" cy="4905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93094">
                  <a:extLst>
                    <a:ext uri="{9D8B030D-6E8A-4147-A177-3AD203B41FA5}">
                      <a16:colId xmlns:a16="http://schemas.microsoft.com/office/drawing/2014/main" val="2403722368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marL="449263" marR="15240" lvl="0" indent="-449263" algn="l">
                        <a:lnSpc>
                          <a:spcPts val="2000"/>
                        </a:lnSpc>
                        <a:spcAft>
                          <a:spcPts val="60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kumimoji="1" lang="en-US" altLang="ja-JP" sz="16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【</a:t>
                      </a:r>
                      <a:r>
                        <a:rPr kumimoji="1" lang="ja-JP" altLang="en-US" sz="16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問</a:t>
                      </a:r>
                      <a:r>
                        <a:rPr kumimoji="1" lang="en-US" altLang="ja-JP" sz="16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2】</a:t>
                      </a:r>
                      <a:r>
                        <a:rPr kumimoji="1" lang="ja-JP" altLang="en-US" sz="16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問</a:t>
                      </a:r>
                      <a:r>
                        <a:rPr kumimoji="1" lang="en-US" altLang="ja-JP" sz="16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1</a:t>
                      </a:r>
                      <a:r>
                        <a:rPr kumimoji="1" lang="ja-JP" altLang="en-US" sz="1600" b="1" kern="1200" dirty="0">
                          <a:solidFill>
                            <a:srgbClr val="002060"/>
                          </a:solidFill>
                          <a:effectLst/>
                          <a:latin typeface="Yu Gothic UI" panose="020B0500000000000000" pitchFamily="50" charset="-128"/>
                          <a:ea typeface="Yu Gothic UI" panose="020B0500000000000000" pitchFamily="50" charset="-128"/>
                          <a:cs typeface="+mn-cs"/>
                        </a:rPr>
                        <a:t>のうち、他の認知症の人にもよく起こっていることで、地域で解決を図っていくべきことはありましたか？ あれば挙げてみて下さい。</a:t>
                      </a:r>
                      <a:endParaRPr lang="en-US" altLang="ja-JP" sz="1600" u="sng" kern="100" dirty="0">
                        <a:solidFill>
                          <a:srgbClr val="002060"/>
                        </a:solidFill>
                        <a:effectLst/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marL="68580" marR="68580" marT="0" marB="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311898"/>
                  </a:ext>
                </a:extLst>
              </a:tr>
            </a:tbl>
          </a:graphicData>
        </a:graphic>
      </p:graphicFrame>
      <p:graphicFrame>
        <p:nvGraphicFramePr>
          <p:cNvPr id="11" name="表 13">
            <a:extLst>
              <a:ext uri="{FF2B5EF4-FFF2-40B4-BE49-F238E27FC236}">
                <a16:creationId xmlns:a16="http://schemas.microsoft.com/office/drawing/2014/main" id="{6C9E0763-F0E1-3024-252A-826710061C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6121744"/>
              </p:ext>
            </p:extLst>
          </p:nvPr>
        </p:nvGraphicFramePr>
        <p:xfrm>
          <a:off x="245872" y="3982009"/>
          <a:ext cx="8774265" cy="706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9864">
                  <a:extLst>
                    <a:ext uri="{9D8B030D-6E8A-4147-A177-3AD203B41FA5}">
                      <a16:colId xmlns:a16="http://schemas.microsoft.com/office/drawing/2014/main" val="1291959832"/>
                    </a:ext>
                  </a:extLst>
                </a:gridCol>
                <a:gridCol w="6824401">
                  <a:extLst>
                    <a:ext uri="{9D8B030D-6E8A-4147-A177-3AD203B41FA5}">
                      <a16:colId xmlns:a16="http://schemas.microsoft.com/office/drawing/2014/main" val="3926974870"/>
                    </a:ext>
                  </a:extLst>
                </a:gridCol>
              </a:tblGrid>
              <a:tr h="353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地域で解決すべきこと</a:t>
                      </a:r>
                      <a:r>
                        <a:rPr kumimoji="1" lang="en-US" altLang="ja-JP" sz="1400" b="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1</a:t>
                      </a:r>
                      <a:endParaRPr kumimoji="1" lang="ja-JP" altLang="en-US" sz="1400" b="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48111"/>
                  </a:ext>
                </a:extLst>
              </a:tr>
              <a:tr h="35341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地域で解決すべきこと</a:t>
                      </a:r>
                      <a:r>
                        <a:rPr kumimoji="1" lang="en-US" altLang="ja-JP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2</a:t>
                      </a:r>
                      <a:endParaRPr kumimoji="1" lang="ja-JP" altLang="en-US" sz="140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88760"/>
                  </a:ext>
                </a:extLst>
              </a:tr>
            </a:tbl>
          </a:graphicData>
        </a:graphic>
      </p:graphicFrame>
      <p:graphicFrame>
        <p:nvGraphicFramePr>
          <p:cNvPr id="12" name="表 13">
            <a:extLst>
              <a:ext uri="{FF2B5EF4-FFF2-40B4-BE49-F238E27FC236}">
                <a16:creationId xmlns:a16="http://schemas.microsoft.com/office/drawing/2014/main" id="{2679AEE8-96EC-FD67-FDCA-5761DE860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986281"/>
              </p:ext>
            </p:extLst>
          </p:nvPr>
        </p:nvGraphicFramePr>
        <p:xfrm>
          <a:off x="252355" y="5405788"/>
          <a:ext cx="8774265" cy="975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373">
                  <a:extLst>
                    <a:ext uri="{9D8B030D-6E8A-4147-A177-3AD203B41FA5}">
                      <a16:colId xmlns:a16="http://schemas.microsoft.com/office/drawing/2014/main" val="1291959832"/>
                    </a:ext>
                  </a:extLst>
                </a:gridCol>
                <a:gridCol w="3805744">
                  <a:extLst>
                    <a:ext uri="{9D8B030D-6E8A-4147-A177-3AD203B41FA5}">
                      <a16:colId xmlns:a16="http://schemas.microsoft.com/office/drawing/2014/main" val="3926974870"/>
                    </a:ext>
                  </a:extLst>
                </a:gridCol>
                <a:gridCol w="442728">
                  <a:extLst>
                    <a:ext uri="{9D8B030D-6E8A-4147-A177-3AD203B41FA5}">
                      <a16:colId xmlns:a16="http://schemas.microsoft.com/office/drawing/2014/main" val="3584812625"/>
                    </a:ext>
                  </a:extLst>
                </a:gridCol>
                <a:gridCol w="3981420">
                  <a:extLst>
                    <a:ext uri="{9D8B030D-6E8A-4147-A177-3AD203B41FA5}">
                      <a16:colId xmlns:a16="http://schemas.microsoft.com/office/drawing/2014/main" val="1677150293"/>
                    </a:ext>
                  </a:extLst>
                </a:gridCol>
              </a:tblGrid>
              <a:tr h="325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1</a:t>
                      </a:r>
                      <a:endParaRPr kumimoji="1" lang="ja-JP" altLang="en-US" sz="1400" b="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4</a:t>
                      </a:r>
                      <a:endParaRPr kumimoji="1" lang="ja-JP" altLang="en-US" sz="1400" b="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2048111"/>
                  </a:ext>
                </a:extLst>
              </a:tr>
              <a:tr h="325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2</a:t>
                      </a:r>
                      <a:endParaRPr kumimoji="1" lang="ja-JP" altLang="en-US" sz="140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5</a:t>
                      </a:r>
                      <a:endParaRPr kumimoji="1" lang="ja-JP" altLang="en-US" sz="140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7588760"/>
                  </a:ext>
                </a:extLst>
              </a:tr>
              <a:tr h="32518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3</a:t>
                      </a:r>
                      <a:endParaRPr kumimoji="1" lang="ja-JP" altLang="en-US" sz="140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solidFill>
                            <a:srgbClr val="FFFF00"/>
                          </a:solidFill>
                          <a:latin typeface="Palatino Linotype" panose="02040502050505030304" pitchFamily="18" charset="0"/>
                          <a:ea typeface="Yu Gothic UI" panose="020B0500000000000000" pitchFamily="50" charset="-128"/>
                        </a:rPr>
                        <a:t>6</a:t>
                      </a:r>
                      <a:endParaRPr kumimoji="1" lang="ja-JP" altLang="en-US" sz="1400" dirty="0">
                        <a:solidFill>
                          <a:srgbClr val="FFFF00"/>
                        </a:solidFill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>
                        <a:latin typeface="Palatino Linotype" panose="02040502050505030304" pitchFamily="18" charset="0"/>
                        <a:ea typeface="Yu Gothic UI" panose="020B05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252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209037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6E4063EE4399C4D8EE39D73738A7EDA" ma:contentTypeVersion="15" ma:contentTypeDescription="新しいドキュメントを作成します。" ma:contentTypeScope="" ma:versionID="477fca6a532cc565396481c44250df0e">
  <xsd:schema xmlns:xsd="http://www.w3.org/2001/XMLSchema" xmlns:xs="http://www.w3.org/2001/XMLSchema" xmlns:p="http://schemas.microsoft.com/office/2006/metadata/properties" xmlns:ns2="f29528da-bb0e-4d43-b4eb-2ebb5ff6face" xmlns:ns3="4153d53b-73cb-4c59-a275-44a3ee7fc5cc" targetNamespace="http://schemas.microsoft.com/office/2006/metadata/properties" ma:root="true" ma:fieldsID="b84b061b830ffcb4403067fe1fa54e8a" ns2:_="" ns3:_="">
    <xsd:import namespace="f29528da-bb0e-4d43-b4eb-2ebb5ff6face"/>
    <xsd:import namespace="4153d53b-73cb-4c59-a275-44a3ee7fc5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528da-bb0e-4d43-b4eb-2ebb5ff6fac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f6206a2f-8551-46fa-b8c4-d379099fa50c}" ma:internalName="TaxCatchAll" ma:showField="CatchAllData" ma:web="f29528da-bb0e-4d43-b4eb-2ebb5ff6fa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3d53b-73cb-4c59-a275-44a3ee7fc5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a505cda0-ed64-468c-a1ca-9a2edd742a6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9FB3C1-683C-4CFB-A6E4-57B7DA234C33}"/>
</file>

<file path=customXml/itemProps2.xml><?xml version="1.0" encoding="utf-8"?>
<ds:datastoreItem xmlns:ds="http://schemas.openxmlformats.org/officeDocument/2006/customXml" ds:itemID="{1A033074-59DA-4F7F-824A-76EF20D07B9F}"/>
</file>

<file path=docProps/app.xml><?xml version="1.0" encoding="utf-8"?>
<Properties xmlns="http://schemas.openxmlformats.org/officeDocument/2006/extended-properties" xmlns:vt="http://schemas.openxmlformats.org/officeDocument/2006/docPropsVTypes">
  <TotalTime>5349</TotalTime>
  <Words>230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Yu Gothic UI</vt:lpstr>
      <vt:lpstr>Arial</vt:lpstr>
      <vt:lpstr>Calibri</vt:lpstr>
      <vt:lpstr>Century</vt:lpstr>
      <vt:lpstr>Palatino Linotype</vt:lpstr>
      <vt:lpstr>Wingdings</vt:lpstr>
      <vt:lpstr>2_Office ​​テーマ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jmari</dc:creator>
  <cp:lastModifiedBy>雅弘 川越</cp:lastModifiedBy>
  <cp:revision>995</cp:revision>
  <cp:lastPrinted>2024-02-08T04:45:52Z</cp:lastPrinted>
  <dcterms:created xsi:type="dcterms:W3CDTF">2011-05-16T01:54:08Z</dcterms:created>
  <dcterms:modified xsi:type="dcterms:W3CDTF">2024-02-29T01:15:41Z</dcterms:modified>
</cp:coreProperties>
</file>